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78" r:id="rId5"/>
    <p:sldId id="258" r:id="rId6"/>
    <p:sldId id="280" r:id="rId7"/>
    <p:sldId id="281" r:id="rId8"/>
    <p:sldId id="28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241"/>
    <a:srgbClr val="3771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33"/>
  </p:normalViewPr>
  <p:slideViewPr>
    <p:cSldViewPr snapToGrid="0" snapToObjects="1">
      <p:cViewPr>
        <p:scale>
          <a:sx n="103" d="100"/>
          <a:sy n="103" d="100"/>
        </p:scale>
        <p:origin x="-411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191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815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3202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34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5874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02631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42892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9646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945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8865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731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5631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tlinlang.org/docs/tutorials/command-line.html" TargetMode="External"/><Relationship Id="rId5" Type="http://schemas.openxmlformats.org/officeDocument/2006/relationships/hyperlink" Target="https://github.com/JetBrains/kotlin/releases/tag/v1.3.72" TargetMode="External"/><Relationship Id="rId4" Type="http://schemas.openxmlformats.org/officeDocument/2006/relationships/hyperlink" Target="https://play.kotlinlang.org/?_ga=2.200002670.1505251337.1587240593-1480471820.1587240593#eyJwbGF0Zm9ybSI6ImphdmEiLCJhcmdzIjoiIiwianNDb2RlIjoiIiwibm9uZU1hcmtlcnMiOnRydWUsInRoZW1lIjoiaWRlYSIsInZlcnNpb24iOiIxLjMuNzEiLCJjb2RlIjoiZnVuIG1haW4oKSB7XG4gICB2YWwga290bGluID0gXCLwn5mCXCJcbiAgIHByaW50bG4oa290bGluKVxufSJ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3E996-D8E9-B04B-BEEB-D0B26FF57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161" y="5071793"/>
            <a:ext cx="6505749" cy="1352636"/>
          </a:xfrm>
        </p:spPr>
        <p:txBody>
          <a:bodyPr anchor="b">
            <a:noAutofit/>
          </a:bodyPr>
          <a:lstStyle/>
          <a:p>
            <a:pPr algn="l"/>
            <a:r>
              <a:rPr lang="en-US" sz="4400" b="1" dirty="0">
                <a:latin typeface="SF Pro Display" pitchFamily="2" charset="0"/>
                <a:ea typeface="SF Pro Display" pitchFamily="2" charset="0"/>
              </a:rPr>
              <a:t>Python Avanzado</a:t>
            </a:r>
            <a:br>
              <a:rPr lang="en-US" sz="4400" b="1" dirty="0">
                <a:latin typeface="SF Pro Display" pitchFamily="2" charset="0"/>
                <a:ea typeface="SF Pro Display" pitchFamily="2" charset="0"/>
              </a:rPr>
            </a:br>
            <a:r>
              <a:rPr lang="en-US" sz="3200" b="1" dirty="0">
                <a:latin typeface="SF Pro Display" pitchFamily="2" charset="0"/>
                <a:ea typeface="SF Pro Display" pitchFamily="2" charset="0"/>
              </a:rPr>
              <a:t>Día 2</a:t>
            </a:r>
            <a:br>
              <a:rPr lang="en-US" sz="3200" b="1" dirty="0">
                <a:latin typeface="SF Pro Display" pitchFamily="2" charset="0"/>
                <a:ea typeface="SF Pro Display" pitchFamily="2" charset="0"/>
              </a:rPr>
            </a:br>
            <a:r>
              <a:rPr lang="en-US" sz="2000" dirty="0">
                <a:latin typeface="Courier" pitchFamily="2" charset="0"/>
                <a:ea typeface="SF Pro Display" pitchFamily="2" charset="0"/>
              </a:rPr>
              <a:t> </a:t>
            </a:r>
            <a:br>
              <a:rPr lang="en-US" sz="2000" dirty="0">
                <a:latin typeface="Courier" pitchFamily="2" charset="0"/>
                <a:ea typeface="SF Pro Display" pitchFamily="2" charset="0"/>
              </a:rPr>
            </a:br>
            <a:r>
              <a:rPr lang="en-US" sz="2000" dirty="0" err="1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Curso</a:t>
            </a:r>
            <a:r>
              <a:rPr lang="en-US" sz="2000" dirty="0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Proteco</a:t>
            </a:r>
            <a:r>
              <a:rPr lang="en-US" sz="2000" dirty="0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 2020-2</a:t>
            </a:r>
            <a:br>
              <a:rPr lang="en-US" sz="2000" dirty="0">
                <a:latin typeface="Courier" pitchFamily="2" charset="0"/>
                <a:ea typeface="SF Pro Display" pitchFamily="2" charset="0"/>
              </a:rPr>
            </a:br>
            <a:br>
              <a:rPr lang="en-US" sz="2000" dirty="0">
                <a:solidFill>
                  <a:srgbClr val="00B05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 err="1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Instructores</a:t>
            </a: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: </a:t>
            </a:r>
            <a:b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- Samuel Garrido Sánchez</a:t>
            </a:r>
            <a:b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- Alicia </a:t>
            </a:r>
            <a:r>
              <a:rPr lang="en-US" sz="1800" dirty="0" err="1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Carbalindo</a:t>
            </a: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García</a:t>
            </a:r>
            <a:b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- Armando Rivera</a:t>
            </a:r>
            <a:br>
              <a:rPr lang="en-US" sz="1800" dirty="0">
                <a:solidFill>
                  <a:srgbClr val="0070C0"/>
                </a:solidFill>
                <a:latin typeface="Courier" pitchFamily="2" charset="0"/>
                <a:ea typeface="SF Pro Display" pitchFamily="2" charset="0"/>
              </a:rPr>
            </a:br>
            <a:endParaRPr lang="es-ES_tradnl" sz="1800" dirty="0">
              <a:solidFill>
                <a:srgbClr val="00B050"/>
              </a:solidFill>
              <a:latin typeface="Courier" pitchFamily="2" charset="0"/>
              <a:ea typeface="SF Pro Display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2B3FE-650A-F44D-AE54-893E763B2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498" y="395859"/>
            <a:ext cx="1092011" cy="79898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9180F1C-8BC7-E74C-BE88-57B8EDA38911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F59F1B-878D-1D45-8468-D1DF83F39000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3" descr="Imagen que contiene reloj&#10;&#10;Descripción generada automáticamente">
            <a:extLst>
              <a:ext uri="{FF2B5EF4-FFF2-40B4-BE49-F238E27FC236}">
                <a16:creationId xmlns:a16="http://schemas.microsoft.com/office/drawing/2014/main" id="{CD871FD1-6264-214E-9106-C5BF1A505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9678" y="395860"/>
            <a:ext cx="801824" cy="80182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AC8A937-3FBF-CE4D-AB2B-9CC9A3365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582" y="1504765"/>
            <a:ext cx="4530436" cy="4530436"/>
          </a:xfrm>
          <a:prstGeom prst="rect">
            <a:avLst/>
          </a:prstGeom>
        </p:spPr>
      </p:pic>
      <p:pic>
        <p:nvPicPr>
          <p:cNvPr id="7" name="Imagen 6" descr="Imagen que contiene pastel, tabla, hombre, mujer&#10;&#10;Descripción generada automáticamente">
            <a:extLst>
              <a:ext uri="{FF2B5EF4-FFF2-40B4-BE49-F238E27FC236}">
                <a16:creationId xmlns:a16="http://schemas.microsoft.com/office/drawing/2014/main" id="{D69786DA-0509-6648-AB41-ED7FC9C37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766" y="1477246"/>
            <a:ext cx="3918857" cy="181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60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Un vistazo al mundo de la ciencia de 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371197" cy="4667250"/>
          </a:xfrm>
        </p:spPr>
        <p:txBody>
          <a:bodyPr>
            <a:normAutofit/>
          </a:bodyPr>
          <a:lstStyle/>
          <a:p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B75782-8440-4540-A391-E9C4AE99B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906" y="1690688"/>
            <a:ext cx="114440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26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2B30-2E73-5C44-9CBB-D290833A5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Ventajas 😀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5B41154-2C60-7242-B166-BB58B595C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403678" cy="4351338"/>
          </a:xfrm>
        </p:spPr>
        <p:txBody>
          <a:bodyPr>
            <a:normAutofit fontScale="85000" lnSpcReduction="20000"/>
          </a:bodyPr>
          <a:lstStyle/>
          <a:p>
            <a:r>
              <a:rPr lang="es-ES_tradnl" dirty="0"/>
              <a:t>Es más fácil cambiar de Java a </a:t>
            </a:r>
            <a:r>
              <a:rPr lang="es-ES_tradnl" dirty="0" err="1"/>
              <a:t>Kotlin</a:t>
            </a:r>
            <a:r>
              <a:rPr lang="es-ES_tradnl" dirty="0"/>
              <a:t>.</a:t>
            </a:r>
          </a:p>
          <a:p>
            <a:r>
              <a:rPr lang="es-ES_tradnl" dirty="0" err="1"/>
              <a:t>Kotlin</a:t>
            </a:r>
            <a:r>
              <a:rPr lang="es-ES_tradnl" dirty="0"/>
              <a:t> incluye funciones de extensión inteligente para ayudar a los desarrolladores a construir API limpias.</a:t>
            </a:r>
          </a:p>
          <a:p>
            <a:r>
              <a:rPr lang="es-ES_tradnl" dirty="0"/>
              <a:t>Tiene nulo en su sistema de tipos. Los problemas de </a:t>
            </a:r>
            <a:r>
              <a:rPr lang="es-ES_tradnl" dirty="0" err="1"/>
              <a:t>nulabilidad</a:t>
            </a:r>
            <a:r>
              <a:rPr lang="es-ES_tradnl" dirty="0"/>
              <a:t> son un punto de dolor común en Java. Dado que Android a menudo usa nulo para representar la ausencia de un valor. </a:t>
            </a:r>
            <a:r>
              <a:rPr lang="es-ES_tradnl" dirty="0" err="1"/>
              <a:t>Kotlin</a:t>
            </a:r>
            <a:r>
              <a:rPr lang="es-ES_tradnl" dirty="0"/>
              <a:t> lo resuelve colocando nulo directamente en su sistema de tipos.</a:t>
            </a:r>
          </a:p>
          <a:p>
            <a:r>
              <a:rPr lang="es-ES_tradnl" dirty="0" err="1"/>
              <a:t>Kotlin</a:t>
            </a:r>
            <a:r>
              <a:rPr lang="es-ES_tradnl" dirty="0"/>
              <a:t> es más conciso que Java. Significa menos oportunidades para errores.</a:t>
            </a:r>
          </a:p>
          <a:p>
            <a:r>
              <a:rPr lang="es-ES_tradnl" dirty="0" err="1"/>
              <a:t>Kotlin</a:t>
            </a:r>
            <a:r>
              <a:rPr lang="es-ES_tradnl" dirty="0"/>
              <a:t> es compatible con todas las bibliotecas y </a:t>
            </a:r>
            <a:r>
              <a:rPr lang="es-ES_tradnl" dirty="0" err="1"/>
              <a:t>frameworks</a:t>
            </a:r>
            <a:r>
              <a:rPr lang="es-ES_tradnl" dirty="0"/>
              <a:t> de Java, JVM (Java Virtual Machine) y puede integrarse con los sistemas de compilación </a:t>
            </a:r>
            <a:r>
              <a:rPr lang="es-ES_tradnl" dirty="0" err="1"/>
              <a:t>Gradle</a:t>
            </a:r>
            <a:r>
              <a:rPr lang="es-ES_tradnl" dirty="0"/>
              <a:t> o </a:t>
            </a:r>
            <a:r>
              <a:rPr lang="es-ES_tradnl" dirty="0" err="1"/>
              <a:t>Maven</a:t>
            </a:r>
            <a:endParaRPr lang="es-ES_trad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F45C61-0D51-ED42-BD1D-D33D153E6B07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563182-47AB-4346-91F1-5B714D319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52034AD-9104-A847-A07B-74797E8BA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7592" y="699816"/>
            <a:ext cx="1346665" cy="1346665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82D55A6-6E00-A146-B1D9-8BC9AB033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6230" y="2860766"/>
            <a:ext cx="2670079" cy="187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01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2B30-2E73-5C44-9CBB-D290833A5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Desventajas ☹️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5B41154-2C60-7242-B166-BB58B595C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75171" cy="4351338"/>
          </a:xfrm>
        </p:spPr>
        <p:txBody>
          <a:bodyPr>
            <a:normAutofit fontScale="92500" lnSpcReduction="20000"/>
          </a:bodyPr>
          <a:lstStyle/>
          <a:p>
            <a:r>
              <a:rPr lang="es-ES_tradnl" dirty="0"/>
              <a:t>Velocidad de compilación más lenta que Java. Aunque, se dice que que </a:t>
            </a:r>
            <a:r>
              <a:rPr lang="es-ES_tradnl" dirty="0" err="1"/>
              <a:t>Kotlin</a:t>
            </a:r>
            <a:r>
              <a:rPr lang="es-ES_tradnl" dirty="0"/>
              <a:t> venció a Java.**</a:t>
            </a:r>
          </a:p>
          <a:p>
            <a:r>
              <a:rPr lang="es-ES_tradnl" dirty="0"/>
              <a:t>Tiene una comunidad de desarrolladores más pequeña. Esto significa recursos de aprendizaje limitados y dificultad para encontrar respuestas a las preguntas.</a:t>
            </a:r>
          </a:p>
          <a:p>
            <a:r>
              <a:rPr lang="es-ES_tradnl" dirty="0"/>
              <a:t>Los desarrolladores experimentados de </a:t>
            </a:r>
            <a:r>
              <a:rPr lang="es-ES_tradnl" dirty="0" err="1"/>
              <a:t>Kotlin</a:t>
            </a:r>
            <a:r>
              <a:rPr lang="es-ES_tradnl" dirty="0"/>
              <a:t> siguen siendo una rareza. Por lo tanto, encontrar un mentor para su equipo puede ser complicado.</a:t>
            </a:r>
          </a:p>
          <a:p>
            <a:r>
              <a:rPr lang="es-ES_tradnl" dirty="0"/>
              <a:t>El autocompletado y compilación de Android Studio se inclina más lento en comparación con el proyecto puro de Java.</a:t>
            </a:r>
          </a:p>
          <a:p>
            <a:endParaRPr lang="es-ES_tradnl" dirty="0"/>
          </a:p>
          <a:p>
            <a:pPr marL="0" indent="0">
              <a:buNone/>
            </a:pPr>
            <a:r>
              <a:rPr lang="es-ES_tradnl" sz="1300" dirty="0"/>
              <a:t>**Desconozco la fuente que dijo esto. No lo sé </a:t>
            </a:r>
            <a:r>
              <a:rPr lang="es-ES_tradnl" sz="1300" dirty="0" err="1"/>
              <a:t>rick</a:t>
            </a:r>
            <a:r>
              <a:rPr lang="es-ES_tradnl" sz="1300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F45C61-0D51-ED42-BD1D-D33D153E6B07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563182-47AB-4346-91F1-5B714D319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52034AD-9104-A847-A07B-74797E8BA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7592" y="699816"/>
            <a:ext cx="1346665" cy="1346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E8DA3F-A667-CC46-A51D-CB2BE954A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1171" y="2871054"/>
            <a:ext cx="1863085" cy="184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90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1AE055-601B-B04A-8DC2-CC2A1F57F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Compilar nuestro código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Kotlin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C853C0-A233-A243-B952-689C284D560C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D8689-1B09-B741-B96B-C0A2C999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9DE27B-C6A5-E148-9F90-C4D7D44F6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7090954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Los </a:t>
            </a:r>
            <a:r>
              <a:rPr lang="en-US" dirty="0" err="1"/>
              <a:t>archivos</a:t>
            </a:r>
            <a:r>
              <a:rPr lang="en-US" dirty="0"/>
              <a:t> </a:t>
            </a:r>
            <a:r>
              <a:rPr lang="en-US" dirty="0" err="1"/>
              <a:t>kotlin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extensión</a:t>
            </a:r>
            <a:r>
              <a:rPr lang="en-US" dirty="0"/>
              <a:t> .</a:t>
            </a:r>
            <a:r>
              <a:rPr lang="en-US" dirty="0" err="1"/>
              <a:t>kt</a:t>
            </a:r>
            <a:endParaRPr lang="en-US" dirty="0"/>
          </a:p>
          <a:p>
            <a:r>
              <a:rPr lang="en-US" dirty="0"/>
              <a:t>Para </a:t>
            </a:r>
            <a:r>
              <a:rPr lang="en-US" dirty="0" err="1"/>
              <a:t>compilar</a:t>
            </a:r>
            <a:r>
              <a:rPr lang="en-US" dirty="0"/>
              <a:t> </a:t>
            </a:r>
            <a:r>
              <a:rPr lang="en-US" dirty="0" err="1"/>
              <a:t>nuestro</a:t>
            </a:r>
            <a:r>
              <a:rPr lang="en-US" dirty="0"/>
              <a:t> Kotlin temenos las </a:t>
            </a:r>
            <a:r>
              <a:rPr lang="en-US" dirty="0" err="1"/>
              <a:t>siguientes</a:t>
            </a:r>
            <a:r>
              <a:rPr lang="en-US" dirty="0"/>
              <a:t> </a:t>
            </a:r>
            <a:r>
              <a:rPr lang="en-US" dirty="0" err="1"/>
              <a:t>opciones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Kotlin Playground (sandbox):</a:t>
            </a:r>
          </a:p>
          <a:p>
            <a:pPr lvl="1"/>
            <a:r>
              <a:rPr lang="en-US" dirty="0">
                <a:hlinkClick r:id="rId4"/>
              </a:rPr>
              <a:t>LINK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s-ES_tradnl" dirty="0"/>
              <a:t>Descargar el compilador en </a:t>
            </a:r>
            <a:r>
              <a:rPr lang="es-ES_tradnl" dirty="0" err="1"/>
              <a:t>bin</a:t>
            </a:r>
            <a:r>
              <a:rPr lang="es-ES_tradnl" dirty="0"/>
              <a:t> seguir las instrucciones</a:t>
            </a:r>
          </a:p>
          <a:p>
            <a:pPr lvl="1"/>
            <a:r>
              <a:rPr lang="es-ES_tradnl" dirty="0">
                <a:hlinkClick r:id="rId5"/>
              </a:rPr>
              <a:t>LINK</a:t>
            </a:r>
            <a:endParaRPr lang="es-ES_tradnl" dirty="0"/>
          </a:p>
          <a:p>
            <a:pPr marL="0" indent="0">
              <a:buNone/>
            </a:pPr>
            <a:r>
              <a:rPr lang="es-ES_tradnl" dirty="0"/>
              <a:t>	Más </a:t>
            </a:r>
            <a:r>
              <a:rPr lang="es-ES_tradnl" dirty="0" err="1"/>
              <a:t>info</a:t>
            </a:r>
            <a:r>
              <a:rPr lang="es-ES_tradnl" dirty="0"/>
              <a:t> : </a:t>
            </a:r>
            <a:r>
              <a:rPr lang="es-ES_tradnl" dirty="0">
                <a:hlinkClick r:id="rId6"/>
              </a:rPr>
              <a:t>INSTALAR KOTLIN</a:t>
            </a:r>
            <a:endParaRPr lang="es-ES_tradnl" dirty="0"/>
          </a:p>
          <a:p>
            <a:r>
              <a:rPr lang="es-ES_tradnl" dirty="0"/>
              <a:t>Directamente viene en Android Studio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98E99-6469-9E43-8175-5E7AEC7D44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5503" y="1221940"/>
            <a:ext cx="4586497" cy="513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34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1AE055-601B-B04A-8DC2-CC2A1F57F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No se deje engañar: Mitos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C853C0-A233-A243-B952-689C284D560C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D8689-1B09-B741-B96B-C0A2C999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9DE27B-C6A5-E148-9F90-C4D7D44F6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755778" cy="4667250"/>
          </a:xfrm>
        </p:spPr>
        <p:txBody>
          <a:bodyPr>
            <a:normAutofit/>
          </a:bodyPr>
          <a:lstStyle/>
          <a:p>
            <a:r>
              <a:rPr lang="es-ES" dirty="0" err="1"/>
              <a:t>Kotlin</a:t>
            </a:r>
            <a:r>
              <a:rPr lang="es-ES" dirty="0"/>
              <a:t> es lo mismo que Swift ❌ </a:t>
            </a:r>
            <a:r>
              <a:rPr lang="es-ES" sz="1600" dirty="0"/>
              <a:t>(Me parece una falta de respeto)</a:t>
            </a:r>
          </a:p>
          <a:p>
            <a:pPr lvl="1"/>
            <a:r>
              <a:rPr lang="es-ES" dirty="0"/>
              <a:t>Simplemente el manejo hasta de la memoria es distinto. En iOS es mediante el ARC (</a:t>
            </a:r>
            <a:r>
              <a:rPr lang="es-ES" dirty="0" err="1"/>
              <a:t>Automatic</a:t>
            </a:r>
            <a:r>
              <a:rPr lang="es-ES" dirty="0"/>
              <a:t> Reference </a:t>
            </a:r>
            <a:r>
              <a:rPr lang="es-ES" dirty="0" err="1"/>
              <a:t>Couting</a:t>
            </a:r>
            <a:r>
              <a:rPr lang="es-ES" dirty="0"/>
              <a:t>) más rápido que el recolector de basura (</a:t>
            </a:r>
            <a:r>
              <a:rPr lang="es-ES" dirty="0" err="1"/>
              <a:t>Garbage</a:t>
            </a:r>
            <a:r>
              <a:rPr lang="es-ES" dirty="0"/>
              <a:t> </a:t>
            </a:r>
            <a:r>
              <a:rPr lang="es-ES" dirty="0" err="1"/>
              <a:t>Collector</a:t>
            </a:r>
            <a:r>
              <a:rPr lang="es-ES" dirty="0"/>
              <a:t>) de Java.</a:t>
            </a:r>
          </a:p>
          <a:p>
            <a:pPr marL="457200" lvl="1" indent="0">
              <a:buNone/>
            </a:pPr>
            <a:endParaRPr lang="es-ES" dirty="0"/>
          </a:p>
          <a:p>
            <a:r>
              <a:rPr lang="es-ES" dirty="0" err="1"/>
              <a:t>Kotlin</a:t>
            </a:r>
            <a:r>
              <a:rPr lang="es-ES" dirty="0"/>
              <a:t> necesita de Java ✅</a:t>
            </a:r>
          </a:p>
          <a:p>
            <a:pPr lvl="1"/>
            <a:r>
              <a:rPr lang="es-ES" dirty="0"/>
              <a:t>Por el momento el gran compendio de bibliotecas de java es lo que permite funcionar a </a:t>
            </a:r>
            <a:r>
              <a:rPr lang="es-ES" dirty="0" err="1"/>
              <a:t>Kotlin</a:t>
            </a:r>
            <a:r>
              <a:rPr lang="es-ES" dirty="0"/>
              <a:t>. Tendrían que hacer la propia. Es más cuando quieres compilar tu archivo .</a:t>
            </a:r>
            <a:r>
              <a:rPr lang="es-ES" dirty="0" err="1"/>
              <a:t>kt</a:t>
            </a:r>
            <a:r>
              <a:rPr lang="es-ES" dirty="0"/>
              <a:t> en el compilador: </a:t>
            </a:r>
            <a:r>
              <a:rPr lang="es-ES" b="1" dirty="0"/>
              <a:t>sorpresa, saca un .</a:t>
            </a:r>
            <a:r>
              <a:rPr lang="es-ES" b="1" dirty="0" err="1"/>
              <a:t>jar</a:t>
            </a:r>
            <a:r>
              <a:rPr lang="es-ES" b="1" dirty="0"/>
              <a:t> de Java para que lo corras con:</a:t>
            </a:r>
          </a:p>
          <a:p>
            <a:pPr marL="457200" lvl="1" indent="0">
              <a:buNone/>
            </a:pPr>
            <a:endParaRPr lang="es-ES" b="1" dirty="0"/>
          </a:p>
          <a:p>
            <a:pPr marL="914400" lvl="2" indent="0">
              <a:buNone/>
            </a:pP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Java –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jar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Miarchivo.jar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A close up of graphics&#10;&#10;Description automatically generated">
            <a:extLst>
              <a:ext uri="{FF2B5EF4-FFF2-40B4-BE49-F238E27FC236}">
                <a16:creationId xmlns:a16="http://schemas.microsoft.com/office/drawing/2014/main" id="{610700E9-7748-4948-8DD6-877F049C9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966" y="684428"/>
            <a:ext cx="1364343" cy="127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63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1AE055-601B-B04A-8DC2-CC2A1F57F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No se deje engañar: Mitos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C853C0-A233-A243-B952-689C284D560C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D8689-1B09-B741-B96B-C0A2C999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9DE27B-C6A5-E148-9F90-C4D7D44F6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755778" cy="4667250"/>
          </a:xfrm>
        </p:spPr>
        <p:txBody>
          <a:bodyPr>
            <a:normAutofit/>
          </a:bodyPr>
          <a:lstStyle/>
          <a:p>
            <a:r>
              <a:rPr lang="es-ES" dirty="0" err="1"/>
              <a:t>Kotlin</a:t>
            </a:r>
            <a:r>
              <a:rPr lang="es-ES" dirty="0"/>
              <a:t> tiene más </a:t>
            </a:r>
            <a:r>
              <a:rPr lang="es-ES" dirty="0" err="1"/>
              <a:t>perfomance</a:t>
            </a:r>
            <a:r>
              <a:rPr lang="es-ES" dirty="0"/>
              <a:t> que Java </a:t>
            </a:r>
          </a:p>
          <a:p>
            <a:pPr lvl="1"/>
            <a:r>
              <a:rPr lang="es-ES" dirty="0"/>
              <a:t>Este apartado lo dejo porque no he encontrado a alguien que diga lo contrario pero confío en que es más lento ya que tiene que pasar por otra capa para obtener el compilado.</a:t>
            </a:r>
          </a:p>
          <a:p>
            <a:pPr marL="457200" lvl="1" indent="0">
              <a:buNone/>
            </a:pPr>
            <a:endParaRPr lang="es-ES" dirty="0"/>
          </a:p>
          <a:p>
            <a:r>
              <a:rPr lang="es-ES" dirty="0" err="1"/>
              <a:t>Kotlin</a:t>
            </a:r>
            <a:r>
              <a:rPr lang="es-ES" dirty="0"/>
              <a:t> es más sencillo que Java ✅</a:t>
            </a:r>
          </a:p>
          <a:p>
            <a:pPr lvl="1"/>
            <a:r>
              <a:rPr lang="es-ES" dirty="0"/>
              <a:t>Tiene una curva de aprendizaje diferente a la de Java ya que utiliza una metodología similar a Swift con sus no </a:t>
            </a:r>
            <a:r>
              <a:rPr lang="es-ES" dirty="0" err="1"/>
              <a:t>nulleables</a:t>
            </a:r>
            <a:r>
              <a:rPr lang="es-ES" dirty="0"/>
              <a:t>, </a:t>
            </a:r>
            <a:r>
              <a:rPr lang="es-ES" dirty="0" err="1"/>
              <a:t>closures</a:t>
            </a:r>
            <a:r>
              <a:rPr lang="es-ES" dirty="0"/>
              <a:t>, etc. Pero cuando se tiene ya conocimiento resulta más cómodo a la vista leer </a:t>
            </a:r>
            <a:r>
              <a:rPr lang="es-ES" dirty="0" err="1"/>
              <a:t>Kotlin</a:t>
            </a:r>
            <a:r>
              <a:rPr lang="es-ES" dirty="0"/>
              <a:t> a leer java. Simplifica mucho la sintaxis y además ayuda a que no cometamos errores de tipo:</a:t>
            </a:r>
          </a:p>
          <a:p>
            <a:pPr lvl="2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Java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Pointer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8BB2D-BBC4-4B4B-AD76-4C2B310A8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7818" y="500062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16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2C6CD-3DE5-8B40-8B07-EB5F788F7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57587"/>
            <a:ext cx="9144000" cy="972615"/>
          </a:xfrm>
        </p:spPr>
        <p:txBody>
          <a:bodyPr/>
          <a:lstStyle/>
          <a:p>
            <a:r>
              <a:rPr lang="es-ES_tradnl" b="1" dirty="0">
                <a:latin typeface="SF Pro Display" pitchFamily="2" charset="0"/>
                <a:ea typeface="SF Pro Display" pitchFamily="2" charset="0"/>
              </a:rPr>
              <a:t>Empecemos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6FC0D2-D411-4E49-855C-C8ACCC01F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90902"/>
            <a:ext cx="9144000" cy="972615"/>
          </a:xfrm>
        </p:spPr>
        <p:txBody>
          <a:bodyPr>
            <a:normAutofit fontScale="92500"/>
          </a:bodyPr>
          <a:lstStyle/>
          <a:p>
            <a:r>
              <a:rPr lang="es-ES_tradnl" sz="2800" b="1" dirty="0">
                <a:latin typeface="SF Pro Display" pitchFamily="2" charset="0"/>
                <a:ea typeface="SF Pro Display" pitchFamily="2" charset="0"/>
              </a:rPr>
              <a:t>Ir a la carpeta dentro del repositorio de </a:t>
            </a:r>
            <a:r>
              <a:rPr lang="es-ES_tradnl" sz="2800" b="1" dirty="0" err="1">
                <a:latin typeface="SF Pro Display" pitchFamily="2" charset="0"/>
                <a:ea typeface="SF Pro Display" pitchFamily="2" charset="0"/>
              </a:rPr>
              <a:t>Github</a:t>
            </a:r>
            <a:endParaRPr lang="es-ES_tradnl" sz="2800" b="1" dirty="0">
              <a:latin typeface="SF Pro Display" pitchFamily="2" charset="0"/>
              <a:ea typeface="SF Pro Display" pitchFamily="2" charset="0"/>
            </a:endParaRPr>
          </a:p>
          <a:p>
            <a:r>
              <a:rPr lang="es-ES_tradnl" sz="2800" b="1" dirty="0">
                <a:latin typeface="SF Pro Display" pitchFamily="2" charset="0"/>
                <a:ea typeface="SF Pro Display" pitchFamily="2" charset="0"/>
              </a:rPr>
              <a:t>”El lenguaje de Programación </a:t>
            </a:r>
            <a:r>
              <a:rPr lang="es-ES_tradnl" sz="2800" b="1" dirty="0" err="1">
                <a:latin typeface="SF Pro Display" pitchFamily="2" charset="0"/>
                <a:ea typeface="SF Pro Display" pitchFamily="2" charset="0"/>
              </a:rPr>
              <a:t>Kotlin</a:t>
            </a:r>
            <a:r>
              <a:rPr lang="es-ES_tradnl" sz="2800" b="1" dirty="0">
                <a:latin typeface="SF Pro Display" pitchFamily="2" charset="0"/>
                <a:ea typeface="SF Pro Display" pitchFamily="2" charset="0"/>
              </a:rPr>
              <a:t>” y elegir un compilador</a:t>
            </a:r>
            <a:endParaRPr lang="es-ES_tradnl" b="1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B0572-C6BD-FE48-9841-64D29E45D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206" y="0"/>
            <a:ext cx="4457587" cy="4457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D9A607-3243-0441-80D8-C27604AD8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498" y="395859"/>
            <a:ext cx="1092011" cy="79898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2AB3AF5-EE40-994F-BF4B-C2FAAC2C93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4976" y="395859"/>
            <a:ext cx="798988" cy="7989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55147E-3DDD-3743-B9DF-68C6ED76EB41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75699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562</Words>
  <Application>Microsoft Macintosh PowerPoint</Application>
  <PresentationFormat>Panorámica</PresentationFormat>
  <Paragraphs>44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Consolas</vt:lpstr>
      <vt:lpstr>Courier</vt:lpstr>
      <vt:lpstr>Courier New</vt:lpstr>
      <vt:lpstr>SF Pro Display</vt:lpstr>
      <vt:lpstr>Office Theme</vt:lpstr>
      <vt:lpstr>Python Avanzado Día 2   Curso Proteco 2020-2  Instructores:   - Samuel Garrido Sánchez  - Alicia Carbalindo García  - Armando Rivera </vt:lpstr>
      <vt:lpstr>Un vistazo al mundo de la ciencia de datos</vt:lpstr>
      <vt:lpstr>Ventajas 😀</vt:lpstr>
      <vt:lpstr>Desventajas ☹️</vt:lpstr>
      <vt:lpstr>Compilar nuestro código Kotlin</vt:lpstr>
      <vt:lpstr>No se deje engañar: Mitos</vt:lpstr>
      <vt:lpstr>No se deje engañar: Mitos</vt:lpstr>
      <vt:lpstr>Empecemos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aplicaciones Android con Kotlin   Curso para prebecarios Gen 40 Instructor: Samuel A. Garrido Sánchez</dc:title>
  <dc:creator>SAMUEL ARTURO GARRIDO SANCHEZ</dc:creator>
  <cp:lastModifiedBy>SAMUEL ARTURO GARRIDO SANCHEZ</cp:lastModifiedBy>
  <cp:revision>16</cp:revision>
  <dcterms:created xsi:type="dcterms:W3CDTF">2020-04-19T21:28:52Z</dcterms:created>
  <dcterms:modified xsi:type="dcterms:W3CDTF">2020-08-04T19:04:46Z</dcterms:modified>
</cp:coreProperties>
</file>